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56" r:id="rId2"/>
  </p:sldIdLst>
  <p:sldSz cx="10693400" cy="7562850"/>
  <p:notesSz cx="10693400" cy="75628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7ACF"/>
    <a:srgbClr val="D48719"/>
    <a:srgbClr val="327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1891" y="37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149CE-B14E-1B06-3D50-259B4A4F9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E22E0A-02D5-3C90-4C6F-632B59347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CDEB86-0B28-30C6-E33E-9F07AED70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3BBD1A-4155-F959-2B87-553E9D3B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EFD77A-103D-37C1-9053-155B34DBD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82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75AE4C-A997-14CB-A273-0B77644C1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8F5D0A-F382-07CC-5172-EFE24ADFC8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8BCCEC-76B9-3991-868A-CE9480A1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8DF42B-A882-04D3-4958-F780A2EF3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27E47E-98BF-06F6-3C6E-F88137293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6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ED37F4F-BE76-C253-55B1-C3CF6BC81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962E791-F92A-11CB-8511-0D25497FD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C88A5B-7DCF-5974-35D3-4E437CDE4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2D2416-4636-6D7B-1077-6CD89452E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AE6F60-15BA-D98D-0B90-B4035072A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523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489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47AB0E-5A20-6D01-F0C0-20F37250C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4C08A9-A6BD-7318-3D03-45084194E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FB10A5-302E-28CE-E1A3-E342AB288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809AF-0BF2-5534-DF6A-CD9AA963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662707-937D-9B1D-8A7D-31E321EF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60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976781-E248-2DA2-D99E-5539CD823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AF8621-6D03-BC05-A183-D9FE624A9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75F442-BE45-7DED-2BC9-5871534F4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C7E6C7-F0B3-C560-5B10-DAEFFDA2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C3ABE2-E2F0-2A97-ECF6-D7F6D6BF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54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EEEF72-B71C-A6C2-727D-93FDF3A9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8264D4-93D6-212F-2B12-DFFA3E81F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CA2449-888B-2097-F28D-6D5348CF1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B94CEB-7389-2FD0-6D79-1875FF63E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17B75A-7C72-1CE9-BADD-2600BB33B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F43B9F-0E9A-0A55-C395-19248967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98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9250D-6309-DECD-0E6C-B3E84177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032C34-E517-1100-0657-4A9F4B8EE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DAFF1FA-7268-F6B1-67DC-FC220BEBAB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55BAD3-40FE-82BE-FFBD-B36154347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F2069EE-638E-A107-B2B5-C15B871AC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4A7489F-C3D9-8D87-3674-D3EB01D7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9D6432-A8FC-7748-C71F-52EA3A868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EA731E1-A650-3E70-5A19-04927446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93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F41A8A-1201-75C3-EE79-9873AE046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23603FE-E92D-FC84-5BE6-E335FADC4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09F87E-883F-643B-B5BB-7F2FE40B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EF1052-09F7-AF19-25B1-2F32EB46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739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C10A7FC-7BC8-5E15-C95A-AB2415D44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E3E783-FDC3-C84C-0647-0D30CD87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02188B1-BE53-10E4-E64C-6A709AE3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86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7698C9-2EC6-133B-84DA-0E9E0489A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DC5368-2319-2DA2-8336-19EC4A077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BD25D0D-D989-C6B0-B430-DF09340DF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FCA075D-4365-F2B5-695C-90B42EBEC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1C75D7-CC5D-5985-D94E-FB148B63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0609B5-FC6E-CA32-E348-AA2D182C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07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C651A4-15A6-BE1C-A2A5-4952FD61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3F7D7E-9352-1A7B-3723-1108850725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2730CB-BAFF-04BC-EBF1-B9022AB56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2F81B4-49EE-CC2F-CD58-2BBF27C91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D59436-C82F-B982-9CCE-E977071F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7E6EF5F-E83E-331A-4AA2-85C20924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320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2830934-8382-ED86-56FC-6D27EB185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7638674-0F9E-DD90-DF60-07AD03DFD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B0E562-08F0-389C-D9F0-89FAB16607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68DAED-50F6-4FB7-1D84-FC0BF6661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013172-8F50-1BE6-9C10-6DFD217DD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94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 rot="16200000">
            <a:off x="7805142" y="4639667"/>
            <a:ext cx="123111" cy="5475605"/>
          </a:xfrm>
          <a:prstGeom prst="rect">
            <a:avLst/>
          </a:prstGeom>
        </p:spPr>
        <p:txBody>
          <a:bodyPr vert="vert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Guide</a:t>
            </a:r>
            <a:r>
              <a:rPr sz="800" spc="-2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d’information</a:t>
            </a:r>
            <a:r>
              <a:rPr sz="800" spc="-15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à</a:t>
            </a:r>
            <a:r>
              <a:rPr sz="800" spc="-2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destination</a:t>
            </a:r>
            <a:r>
              <a:rPr sz="800" spc="-15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des</a:t>
            </a:r>
            <a:r>
              <a:rPr sz="800" spc="-15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usagers</a:t>
            </a:r>
            <a:r>
              <a:rPr sz="800" spc="-5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de</a:t>
            </a:r>
            <a:r>
              <a:rPr sz="800" spc="-2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l’assainissement</a:t>
            </a:r>
            <a:r>
              <a:rPr sz="800" spc="-1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non</a:t>
            </a:r>
            <a:r>
              <a:rPr sz="800" spc="-15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collectif</a:t>
            </a:r>
            <a:r>
              <a:rPr sz="800" spc="2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–</a:t>
            </a:r>
            <a:r>
              <a:rPr sz="800" spc="-2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septembre</a:t>
            </a:r>
            <a:r>
              <a:rPr sz="800" spc="-1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 </a:t>
            </a:r>
            <a:r>
              <a:rPr sz="800" spc="-20" dirty="0">
                <a:solidFill>
                  <a:schemeClr val="bg1">
                    <a:lumMod val="65000"/>
                  </a:schemeClr>
                </a:solidFill>
                <a:latin typeface="Tahoma"/>
                <a:cs typeface="Tahoma"/>
              </a:rPr>
              <a:t>2012</a:t>
            </a:r>
            <a:endParaRPr sz="800" dirty="0">
              <a:solidFill>
                <a:schemeClr val="bg1">
                  <a:lumMod val="6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915" y="3709928"/>
            <a:ext cx="165100" cy="16764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145"/>
              </a:lnSpc>
            </a:pPr>
            <a:r>
              <a:rPr sz="1100" b="1" spc="-25" dirty="0">
                <a:solidFill>
                  <a:srgbClr val="FFFFFF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346440" y="1224657"/>
            <a:ext cx="1724660" cy="409575"/>
          </a:xfrm>
          <a:custGeom>
            <a:avLst/>
            <a:gdLst/>
            <a:ahLst/>
            <a:cxnLst/>
            <a:rect l="l" t="t" r="r" b="b"/>
            <a:pathLst>
              <a:path w="1724659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1656461" y="409575"/>
                </a:lnTo>
                <a:lnTo>
                  <a:pt x="1682976" y="404203"/>
                </a:lnTo>
                <a:lnTo>
                  <a:pt x="1704657" y="389556"/>
                </a:lnTo>
                <a:lnTo>
                  <a:pt x="1719290" y="367837"/>
                </a:lnTo>
                <a:lnTo>
                  <a:pt x="1724660" y="341249"/>
                </a:lnTo>
                <a:lnTo>
                  <a:pt x="1724660" y="68199"/>
                </a:lnTo>
                <a:lnTo>
                  <a:pt x="1719290" y="41683"/>
                </a:lnTo>
                <a:lnTo>
                  <a:pt x="1704657" y="20002"/>
                </a:lnTo>
                <a:lnTo>
                  <a:pt x="1682976" y="5369"/>
                </a:lnTo>
                <a:lnTo>
                  <a:pt x="1656461" y="0"/>
                </a:lnTo>
                <a:lnTo>
                  <a:pt x="68325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60436" y="1283712"/>
            <a:ext cx="1301750" cy="26098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518159" marR="5080" indent="-506095">
              <a:lnSpc>
                <a:spcPct val="104400"/>
              </a:lnSpc>
              <a:spcBef>
                <a:spcPts val="70"/>
              </a:spcBef>
            </a:pPr>
            <a:r>
              <a:rPr sz="750" dirty="0">
                <a:latin typeface="Calibri"/>
                <a:cs typeface="Calibri"/>
              </a:rPr>
              <a:t>Garantie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bon</a:t>
            </a:r>
            <a:r>
              <a:rPr sz="750" spc="-10" dirty="0">
                <a:latin typeface="Calibri"/>
                <a:cs typeface="Calibri"/>
              </a:rPr>
              <a:t> fonctionnement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(2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ans)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633459" y="721360"/>
            <a:ext cx="1724660" cy="409575"/>
          </a:xfrm>
          <a:custGeom>
            <a:avLst/>
            <a:gdLst/>
            <a:ahLst/>
            <a:cxnLst/>
            <a:rect l="l" t="t" r="r" b="b"/>
            <a:pathLst>
              <a:path w="1724659" h="409575">
                <a:moveTo>
                  <a:pt x="1656461" y="0"/>
                </a:moveTo>
                <a:lnTo>
                  <a:pt x="68325" y="0"/>
                </a:ln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1656461" y="409575"/>
                </a:lnTo>
                <a:lnTo>
                  <a:pt x="1682976" y="404203"/>
                </a:lnTo>
                <a:lnTo>
                  <a:pt x="1704657" y="389556"/>
                </a:lnTo>
                <a:lnTo>
                  <a:pt x="1719290" y="367837"/>
                </a:lnTo>
                <a:lnTo>
                  <a:pt x="1724660" y="341249"/>
                </a:lnTo>
                <a:lnTo>
                  <a:pt x="1724660" y="68199"/>
                </a:lnTo>
                <a:lnTo>
                  <a:pt x="1719290" y="41683"/>
                </a:lnTo>
                <a:lnTo>
                  <a:pt x="1704657" y="20002"/>
                </a:lnTo>
                <a:lnTo>
                  <a:pt x="1682976" y="5369"/>
                </a:lnTo>
                <a:lnTo>
                  <a:pt x="1656461" y="0"/>
                </a:lnTo>
                <a:close/>
              </a:path>
            </a:pathLst>
          </a:cu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022530" y="1224657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ln w="635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1535356" y="1354832"/>
            <a:ext cx="39052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0" dirty="0">
                <a:latin typeface="Calibri"/>
                <a:cs typeface="Calibri"/>
              </a:rPr>
              <a:t>Fabricant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024434" y="1880358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1189789" y="2008628"/>
            <a:ext cx="1078865" cy="124393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8140" marR="5080" indent="-346075">
              <a:lnSpc>
                <a:spcPct val="104400"/>
              </a:lnSpc>
              <a:spcBef>
                <a:spcPts val="70"/>
              </a:spcBef>
            </a:pPr>
            <a:r>
              <a:rPr sz="750" b="1" dirty="0">
                <a:latin typeface="Calibri"/>
                <a:cs typeface="Calibri"/>
              </a:rPr>
              <a:t>Propriétaire</a:t>
            </a:r>
            <a:r>
              <a:rPr sz="750" b="1" spc="-20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de</a:t>
            </a:r>
            <a:r>
              <a:rPr sz="750" b="1" spc="-20" dirty="0">
                <a:latin typeface="Calibri"/>
                <a:cs typeface="Calibri"/>
              </a:rPr>
              <a:t> </a:t>
            </a:r>
            <a:r>
              <a:rPr sz="750" b="1" spc="-10" dirty="0" err="1">
                <a:latin typeface="Calibri"/>
                <a:cs typeface="Calibri"/>
              </a:rPr>
              <a:t>l’habitation</a:t>
            </a:r>
            <a:endParaRPr sz="750" b="1" dirty="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024434" y="2412083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solidFill>
            <a:srgbClr val="92D050"/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1133908" y="2538130"/>
            <a:ext cx="1189355" cy="12522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47980" marR="5080" indent="-335280" algn="ctr">
              <a:lnSpc>
                <a:spcPct val="102200"/>
              </a:lnSpc>
              <a:spcBef>
                <a:spcPts val="90"/>
              </a:spcBef>
            </a:pPr>
            <a:r>
              <a:rPr lang="fr-FR" sz="750" dirty="0">
                <a:latin typeface="Calibri"/>
                <a:cs typeface="Calibri"/>
              </a:rPr>
              <a:t>ENDEO Environnement</a:t>
            </a:r>
            <a:endParaRPr sz="750" dirty="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024434" y="2977257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1586156" y="3103241"/>
            <a:ext cx="29019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0" dirty="0">
                <a:latin typeface="Calibri"/>
                <a:cs typeface="Calibri"/>
              </a:rPr>
              <a:t>SPANC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024434" y="3602708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283895" y="3732883"/>
            <a:ext cx="89408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Fabricant,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distributeur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024434" y="4196457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solidFill>
            <a:srgbClr val="FE7ACF"/>
          </a:solidFill>
          <a:ln w="317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301676" y="4265037"/>
            <a:ext cx="859155" cy="258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92405">
              <a:lnSpc>
                <a:spcPct val="102200"/>
              </a:lnSpc>
              <a:spcBef>
                <a:spcPts val="90"/>
              </a:spcBef>
            </a:pPr>
            <a:r>
              <a:rPr sz="750" spc="-10" dirty="0">
                <a:latin typeface="Calibri"/>
                <a:cs typeface="Calibri"/>
              </a:rPr>
              <a:t>Installateur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Entreprise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travaux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024434" y="4793333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1586156" y="4919317"/>
            <a:ext cx="29019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0" dirty="0">
                <a:latin typeface="Calibri"/>
                <a:cs typeface="Calibri"/>
              </a:rPr>
              <a:t>SPANC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024434" y="5310882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174676" y="5436866"/>
            <a:ext cx="110934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Propriétaire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l’installation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024434" y="5920482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291389" y="5994777"/>
            <a:ext cx="875665" cy="26098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69240" marR="5080" indent="-257175">
              <a:lnSpc>
                <a:spcPct val="104400"/>
              </a:lnSpc>
              <a:spcBef>
                <a:spcPts val="70"/>
              </a:spcBef>
            </a:pPr>
            <a:r>
              <a:rPr sz="750" dirty="0">
                <a:latin typeface="Calibri"/>
                <a:cs typeface="Calibri"/>
              </a:rPr>
              <a:t>Personne</a:t>
            </a:r>
            <a:r>
              <a:rPr sz="750" spc="-3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réalisant</a:t>
            </a:r>
            <a:r>
              <a:rPr sz="750" spc="-25" dirty="0">
                <a:latin typeface="Calibri"/>
                <a:cs typeface="Calibri"/>
              </a:rPr>
              <a:t> les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vidanges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024434" y="6530082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312"/>
                </a:lnTo>
                <a:lnTo>
                  <a:pt x="5369" y="367880"/>
                </a:lnTo>
                <a:lnTo>
                  <a:pt x="20002" y="389578"/>
                </a:lnTo>
                <a:lnTo>
                  <a:pt x="41683" y="404209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9"/>
                </a:lnTo>
                <a:lnTo>
                  <a:pt x="1390332" y="389578"/>
                </a:lnTo>
                <a:lnTo>
                  <a:pt x="1404965" y="367880"/>
                </a:lnTo>
                <a:lnTo>
                  <a:pt x="1410335" y="341312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586156" y="6656447"/>
            <a:ext cx="29019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0" dirty="0">
                <a:latin typeface="Calibri"/>
                <a:cs typeface="Calibri"/>
              </a:rPr>
              <a:t>SPANC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494021" y="1296412"/>
            <a:ext cx="2136775" cy="244426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553720" marR="5080" indent="-541020">
              <a:lnSpc>
                <a:spcPct val="104400"/>
              </a:lnSpc>
              <a:spcBef>
                <a:spcPts val="70"/>
              </a:spcBef>
            </a:pPr>
            <a:r>
              <a:rPr sz="750" dirty="0">
                <a:latin typeface="Calibri"/>
                <a:cs typeface="Calibri"/>
              </a:rPr>
              <a:t>S’engage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au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respect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des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exigences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essentielles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et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la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réglementation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en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vigueur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128896" y="1880358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5763260" y="1948938"/>
            <a:ext cx="1597025" cy="244426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95580" marR="5080" indent="-182880">
              <a:lnSpc>
                <a:spcPct val="104400"/>
              </a:lnSpc>
              <a:spcBef>
                <a:spcPts val="70"/>
              </a:spcBef>
            </a:pPr>
            <a:r>
              <a:rPr sz="750" b="1" dirty="0">
                <a:latin typeface="Calibri"/>
                <a:cs typeface="Calibri"/>
              </a:rPr>
              <a:t>Déclare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du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nombre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de</a:t>
            </a:r>
            <a:r>
              <a:rPr sz="750" b="1" spc="-10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pièces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spc="-10" dirty="0">
                <a:latin typeface="Calibri"/>
                <a:cs typeface="Calibri"/>
              </a:rPr>
              <a:t>principales</a:t>
            </a:r>
            <a:r>
              <a:rPr sz="750" b="1" spc="500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de son</a:t>
            </a:r>
            <a:r>
              <a:rPr sz="750" b="1" spc="-25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habitation</a:t>
            </a:r>
            <a:r>
              <a:rPr sz="750" b="1" spc="-20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et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ses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spc="-10" dirty="0">
                <a:latin typeface="Calibri"/>
                <a:cs typeface="Calibri"/>
              </a:rPr>
              <a:t>usages</a:t>
            </a:r>
            <a:endParaRPr sz="750" b="1" dirty="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128896" y="2412083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solidFill>
            <a:srgbClr val="92D050"/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5796281" y="2538702"/>
            <a:ext cx="1537970" cy="12952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S’engage</a:t>
            </a:r>
            <a:r>
              <a:rPr sz="75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sur</a:t>
            </a:r>
            <a:r>
              <a:rPr sz="75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la</a:t>
            </a:r>
            <a:r>
              <a:rPr sz="75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ou</a:t>
            </a:r>
            <a:r>
              <a:rPr sz="75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les</a:t>
            </a:r>
            <a:r>
              <a:rPr sz="7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filières</a:t>
            </a:r>
            <a:r>
              <a:rPr sz="750" spc="-1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750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prescrites</a:t>
            </a:r>
            <a:endParaRPr sz="7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128896" y="2977257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5679440" y="3103241"/>
            <a:ext cx="1772285" cy="12952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Vérifie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la</a:t>
            </a:r>
            <a:r>
              <a:rPr sz="750" spc="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conformité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réglementaire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du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projet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5128896" y="3602708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5298440" y="3671923"/>
            <a:ext cx="2527300" cy="244426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52705" marR="5080" indent="-40640">
              <a:lnSpc>
                <a:spcPct val="104400"/>
              </a:lnSpc>
              <a:spcBef>
                <a:spcPts val="70"/>
              </a:spcBef>
            </a:pPr>
            <a:r>
              <a:rPr sz="750" dirty="0">
                <a:latin typeface="Calibri"/>
                <a:cs typeface="Calibri"/>
              </a:rPr>
              <a:t>Met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à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disposition</a:t>
            </a:r>
            <a:r>
              <a:rPr sz="750" dirty="0">
                <a:latin typeface="Calibri"/>
                <a:cs typeface="Calibri"/>
              </a:rPr>
              <a:t> des dispositifs </a:t>
            </a:r>
            <a:r>
              <a:rPr sz="750" spc="-10" dirty="0">
                <a:latin typeface="Calibri"/>
                <a:cs typeface="Calibri"/>
              </a:rPr>
              <a:t>réglementaires</a:t>
            </a:r>
            <a:r>
              <a:rPr sz="750" dirty="0">
                <a:latin typeface="Calibri"/>
                <a:cs typeface="Calibri"/>
              </a:rPr>
              <a:t> ou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agréés et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des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matériaux dont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les</a:t>
            </a:r>
            <a:r>
              <a:rPr sz="750" spc="-10" dirty="0">
                <a:latin typeface="Calibri"/>
                <a:cs typeface="Calibri"/>
              </a:rPr>
              <a:t> spécifications </a:t>
            </a:r>
            <a:r>
              <a:rPr sz="750" dirty="0">
                <a:latin typeface="Calibri"/>
                <a:cs typeface="Calibri"/>
              </a:rPr>
              <a:t>répondent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aux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normes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(DTU)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5128896" y="4196457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solidFill>
            <a:srgbClr val="FE7ACF"/>
          </a:solidFill>
          <a:ln w="317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5323840" y="4265037"/>
            <a:ext cx="2481580" cy="24295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7985" marR="5080" indent="-37592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S’engage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au respect des</a:t>
            </a:r>
            <a:r>
              <a:rPr sz="750" spc="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règles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 l’art,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 la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réglementation </a:t>
            </a:r>
            <a:r>
              <a:rPr sz="750" spc="-25" dirty="0">
                <a:latin typeface="Calibri"/>
                <a:cs typeface="Calibri"/>
              </a:rPr>
              <a:t>en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vigueur</a:t>
            </a:r>
            <a:r>
              <a:rPr sz="750" spc="-4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et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des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préconisations</a:t>
            </a:r>
            <a:r>
              <a:rPr sz="750" spc="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des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fabricants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128896" y="4793333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679440" y="4863437"/>
            <a:ext cx="1766570" cy="24493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Vérifie la</a:t>
            </a:r>
            <a:r>
              <a:rPr sz="750" spc="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conformité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réglementaire</a:t>
            </a:r>
            <a:endParaRPr sz="7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750" dirty="0">
                <a:latin typeface="Calibri"/>
                <a:cs typeface="Calibri"/>
              </a:rPr>
              <a:t>de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l’installation</a:t>
            </a:r>
            <a:r>
              <a:rPr sz="750" dirty="0">
                <a:latin typeface="Calibri"/>
                <a:cs typeface="Calibri"/>
              </a:rPr>
              <a:t> par</a:t>
            </a:r>
            <a:r>
              <a:rPr sz="750" spc="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rapport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au projet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déposé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5128896" y="5310882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5775960" y="5380986"/>
            <a:ext cx="1576070" cy="244426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50800" marR="5080" indent="-38100">
              <a:lnSpc>
                <a:spcPct val="104400"/>
              </a:lnSpc>
              <a:spcBef>
                <a:spcPts val="70"/>
              </a:spcBef>
            </a:pPr>
            <a:r>
              <a:rPr sz="750" dirty="0">
                <a:latin typeface="Calibri"/>
                <a:cs typeface="Calibri"/>
              </a:rPr>
              <a:t>Est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responsable</a:t>
            </a:r>
            <a:r>
              <a:rPr sz="750" spc="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du</a:t>
            </a:r>
            <a:r>
              <a:rPr sz="750" spc="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bon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fonctionnement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son</a:t>
            </a:r>
            <a:r>
              <a:rPr sz="750" spc="-10" dirty="0">
                <a:latin typeface="Calibri"/>
                <a:cs typeface="Calibri"/>
              </a:rPr>
              <a:t> installation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et</a:t>
            </a:r>
            <a:r>
              <a:rPr sz="750" spc="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 son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entretien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128896" y="5920482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811521" y="6048117"/>
            <a:ext cx="1507490" cy="12952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S’engage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au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respect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règles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l’art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5128896" y="6530082"/>
            <a:ext cx="2867025" cy="407670"/>
          </a:xfrm>
          <a:custGeom>
            <a:avLst/>
            <a:gdLst/>
            <a:ahLst/>
            <a:cxnLst/>
            <a:rect l="l" t="t" r="r" b="b"/>
            <a:pathLst>
              <a:path w="2867025" h="407670">
                <a:moveTo>
                  <a:pt x="67945" y="0"/>
                </a:moveTo>
                <a:lnTo>
                  <a:pt x="41523" y="5347"/>
                </a:lnTo>
                <a:lnTo>
                  <a:pt x="19923" y="19923"/>
                </a:lnTo>
                <a:lnTo>
                  <a:pt x="5347" y="41523"/>
                </a:lnTo>
                <a:lnTo>
                  <a:pt x="0" y="67944"/>
                </a:lnTo>
                <a:lnTo>
                  <a:pt x="0" y="339725"/>
                </a:lnTo>
                <a:lnTo>
                  <a:pt x="5347" y="366168"/>
                </a:lnTo>
                <a:lnTo>
                  <a:pt x="19923" y="387765"/>
                </a:lnTo>
                <a:lnTo>
                  <a:pt x="41523" y="402329"/>
                </a:lnTo>
                <a:lnTo>
                  <a:pt x="67945" y="407669"/>
                </a:lnTo>
                <a:lnTo>
                  <a:pt x="2799080" y="407669"/>
                </a:lnTo>
                <a:lnTo>
                  <a:pt x="2825501" y="402329"/>
                </a:lnTo>
                <a:lnTo>
                  <a:pt x="2847101" y="387765"/>
                </a:lnTo>
                <a:lnTo>
                  <a:pt x="2861677" y="366168"/>
                </a:lnTo>
                <a:lnTo>
                  <a:pt x="2867025" y="339725"/>
                </a:lnTo>
                <a:lnTo>
                  <a:pt x="2867025" y="67944"/>
                </a:lnTo>
                <a:lnTo>
                  <a:pt x="2861677" y="41523"/>
                </a:lnTo>
                <a:lnTo>
                  <a:pt x="2847101" y="19923"/>
                </a:lnTo>
                <a:lnTo>
                  <a:pt x="2825501" y="5347"/>
                </a:lnTo>
                <a:lnTo>
                  <a:pt x="2799080" y="0"/>
                </a:lnTo>
                <a:lnTo>
                  <a:pt x="67945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5285740" y="6539607"/>
            <a:ext cx="2560955" cy="3624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02200"/>
              </a:lnSpc>
              <a:spcBef>
                <a:spcPts val="90"/>
              </a:spcBef>
            </a:pPr>
            <a:r>
              <a:rPr sz="750" spc="-25" dirty="0">
                <a:latin typeface="Calibri"/>
                <a:cs typeface="Calibri"/>
              </a:rPr>
              <a:t>Vérifie</a:t>
            </a:r>
            <a:r>
              <a:rPr sz="75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que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l’installation</a:t>
            </a:r>
            <a:r>
              <a:rPr sz="750" spc="-20" dirty="0">
                <a:latin typeface="Calibri"/>
                <a:cs typeface="Calibri"/>
              </a:rPr>
              <a:t> ne</a:t>
            </a:r>
            <a:r>
              <a:rPr sz="75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présente</a:t>
            </a:r>
            <a:r>
              <a:rPr sz="750" spc="-20" dirty="0">
                <a:latin typeface="Calibri"/>
                <a:cs typeface="Calibri"/>
              </a:rPr>
              <a:t> pas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de danger</a:t>
            </a:r>
            <a:r>
              <a:rPr sz="75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pour</a:t>
            </a:r>
            <a:r>
              <a:rPr sz="750" spc="-3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la</a:t>
            </a:r>
            <a:r>
              <a:rPr sz="750" spc="-25" dirty="0">
                <a:latin typeface="Calibri"/>
                <a:cs typeface="Calibri"/>
              </a:rPr>
              <a:t> santé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ni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de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risque</a:t>
            </a:r>
            <a:r>
              <a:rPr sz="750" spc="2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pour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30" dirty="0">
                <a:latin typeface="Calibri"/>
                <a:cs typeface="Calibri"/>
              </a:rPr>
              <a:t>l’environnement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suivant</a:t>
            </a:r>
            <a:r>
              <a:rPr sz="75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la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réglementation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en</a:t>
            </a:r>
            <a:r>
              <a:rPr sz="750" spc="2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vigueur</a:t>
            </a:r>
            <a:endParaRPr sz="7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750" spc="-10" dirty="0">
                <a:latin typeface="Calibri"/>
                <a:cs typeface="Calibri"/>
              </a:rPr>
              <a:t>et </a:t>
            </a:r>
            <a:r>
              <a:rPr sz="750" spc="-25" dirty="0">
                <a:latin typeface="Calibri"/>
                <a:cs typeface="Calibri"/>
              </a:rPr>
              <a:t>l’absence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30" dirty="0">
                <a:latin typeface="Calibri"/>
                <a:cs typeface="Calibri"/>
              </a:rPr>
              <a:t>non-</a:t>
            </a:r>
            <a:r>
              <a:rPr sz="750" spc="-10" dirty="0">
                <a:latin typeface="Calibri"/>
                <a:cs typeface="Calibri"/>
              </a:rPr>
              <a:t>conformité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8327390" y="2412083"/>
            <a:ext cx="1724660" cy="409575"/>
          </a:xfrm>
          <a:custGeom>
            <a:avLst/>
            <a:gdLst/>
            <a:ahLst/>
            <a:cxnLst/>
            <a:rect l="l" t="t" r="r" b="b"/>
            <a:pathLst>
              <a:path w="1724659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1656461" y="409575"/>
                </a:lnTo>
                <a:lnTo>
                  <a:pt x="1682976" y="404203"/>
                </a:lnTo>
                <a:lnTo>
                  <a:pt x="1704657" y="389556"/>
                </a:lnTo>
                <a:lnTo>
                  <a:pt x="1719290" y="367837"/>
                </a:lnTo>
                <a:lnTo>
                  <a:pt x="1724660" y="341249"/>
                </a:lnTo>
                <a:lnTo>
                  <a:pt x="1724660" y="68199"/>
                </a:lnTo>
                <a:lnTo>
                  <a:pt x="1719290" y="41683"/>
                </a:lnTo>
                <a:lnTo>
                  <a:pt x="1704657" y="20002"/>
                </a:lnTo>
                <a:lnTo>
                  <a:pt x="1682976" y="5369"/>
                </a:lnTo>
                <a:lnTo>
                  <a:pt x="1656461" y="0"/>
                </a:lnTo>
                <a:lnTo>
                  <a:pt x="68325" y="0"/>
                </a:lnTo>
                <a:close/>
              </a:path>
            </a:pathLst>
          </a:custGeom>
          <a:solidFill>
            <a:srgbClr val="92D050"/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8634096" y="2538702"/>
            <a:ext cx="1114425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Garantie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décennale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(10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ans)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8346440" y="5920482"/>
            <a:ext cx="1724660" cy="409575"/>
          </a:xfrm>
          <a:custGeom>
            <a:avLst/>
            <a:gdLst/>
            <a:ahLst/>
            <a:cxnLst/>
            <a:rect l="l" t="t" r="r" b="b"/>
            <a:pathLst>
              <a:path w="1724659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1656461" y="409575"/>
                </a:lnTo>
                <a:lnTo>
                  <a:pt x="1682976" y="404203"/>
                </a:lnTo>
                <a:lnTo>
                  <a:pt x="1704657" y="389556"/>
                </a:lnTo>
                <a:lnTo>
                  <a:pt x="1719290" y="367837"/>
                </a:lnTo>
                <a:lnTo>
                  <a:pt x="1724660" y="341249"/>
                </a:lnTo>
                <a:lnTo>
                  <a:pt x="1724660" y="68199"/>
                </a:lnTo>
                <a:lnTo>
                  <a:pt x="1719290" y="41683"/>
                </a:lnTo>
                <a:lnTo>
                  <a:pt x="1704657" y="20002"/>
                </a:lnTo>
                <a:lnTo>
                  <a:pt x="1682976" y="5369"/>
                </a:lnTo>
                <a:lnTo>
                  <a:pt x="1656461" y="0"/>
                </a:lnTo>
                <a:lnTo>
                  <a:pt x="68325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 txBox="1"/>
          <p:nvPr/>
        </p:nvSpPr>
        <p:spPr>
          <a:xfrm>
            <a:off x="8378669" y="5989697"/>
            <a:ext cx="1673225" cy="258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78790" marR="302895" indent="-17526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Agrément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par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la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Préfecture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pour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cette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activité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8327390" y="4196457"/>
            <a:ext cx="1724660" cy="409575"/>
          </a:xfrm>
          <a:custGeom>
            <a:avLst/>
            <a:gdLst/>
            <a:ahLst/>
            <a:cxnLst/>
            <a:rect l="l" t="t" r="r" b="b"/>
            <a:pathLst>
              <a:path w="1724659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1656461" y="409575"/>
                </a:lnTo>
                <a:lnTo>
                  <a:pt x="1682976" y="404203"/>
                </a:lnTo>
                <a:lnTo>
                  <a:pt x="1704657" y="389556"/>
                </a:lnTo>
                <a:lnTo>
                  <a:pt x="1719290" y="367837"/>
                </a:lnTo>
                <a:lnTo>
                  <a:pt x="1724660" y="341249"/>
                </a:lnTo>
                <a:lnTo>
                  <a:pt x="1724660" y="68199"/>
                </a:lnTo>
                <a:lnTo>
                  <a:pt x="1719290" y="41683"/>
                </a:lnTo>
                <a:lnTo>
                  <a:pt x="1704657" y="20002"/>
                </a:lnTo>
                <a:lnTo>
                  <a:pt x="1682976" y="5369"/>
                </a:lnTo>
                <a:lnTo>
                  <a:pt x="1656461" y="0"/>
                </a:lnTo>
                <a:lnTo>
                  <a:pt x="68325" y="0"/>
                </a:lnTo>
                <a:close/>
              </a:path>
            </a:pathLst>
          </a:custGeom>
          <a:solidFill>
            <a:srgbClr val="FE7ACF"/>
          </a:solidFill>
          <a:ln w="317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8438515" y="4265037"/>
            <a:ext cx="1505585" cy="258445"/>
          </a:xfrm>
          <a:prstGeom prst="rect">
            <a:avLst/>
          </a:prstGeom>
          <a:solidFill>
            <a:srgbClr val="FE7ACF"/>
          </a:solidFill>
          <a:ln w="3175">
            <a:noFill/>
          </a:ln>
        </p:spPr>
        <p:txBody>
          <a:bodyPr vert="horz" wrap="square" lIns="0" tIns="11430" rIns="0" bIns="0" rtlCol="0">
            <a:spAutoFit/>
          </a:bodyPr>
          <a:lstStyle/>
          <a:p>
            <a:pPr marL="208279" marR="5080" indent="-19558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Garantie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parfait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achèvement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(1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an)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Garantie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décennale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(10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20" dirty="0">
                <a:latin typeface="Calibri"/>
                <a:cs typeface="Calibri"/>
              </a:rPr>
              <a:t>ans)</a:t>
            </a:r>
            <a:endParaRPr sz="750" dirty="0">
              <a:latin typeface="Calibri"/>
              <a:cs typeface="Calibri"/>
            </a:endParaRPr>
          </a:p>
        </p:txBody>
      </p:sp>
      <p:pic>
        <p:nvPicPr>
          <p:cNvPr id="91" name="object 9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1370326"/>
            <a:ext cx="191769" cy="85725"/>
          </a:xfrm>
          <a:prstGeom prst="rect">
            <a:avLst/>
          </a:prstGeom>
        </p:spPr>
      </p:pic>
      <p:pic>
        <p:nvPicPr>
          <p:cNvPr id="92" name="object 9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2037457"/>
            <a:ext cx="191769" cy="85725"/>
          </a:xfrm>
          <a:prstGeom prst="rect">
            <a:avLst/>
          </a:prstGeom>
        </p:spPr>
      </p:pic>
      <p:pic>
        <p:nvPicPr>
          <p:cNvPr id="93" name="object 9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2588232"/>
            <a:ext cx="191769" cy="85725"/>
          </a:xfrm>
          <a:prstGeom prst="rect">
            <a:avLst/>
          </a:prstGeom>
        </p:spPr>
      </p:pic>
      <p:pic>
        <p:nvPicPr>
          <p:cNvPr id="94" name="object 9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3750282"/>
            <a:ext cx="191769" cy="85725"/>
          </a:xfrm>
          <a:prstGeom prst="rect">
            <a:avLst/>
          </a:prstGeom>
        </p:spPr>
      </p:pic>
      <p:pic>
        <p:nvPicPr>
          <p:cNvPr id="95" name="object 9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3134356"/>
            <a:ext cx="191769" cy="85725"/>
          </a:xfrm>
          <a:prstGeom prst="rect">
            <a:avLst/>
          </a:prstGeom>
        </p:spPr>
      </p:pic>
      <p:pic>
        <p:nvPicPr>
          <p:cNvPr id="96" name="object 9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4324981"/>
            <a:ext cx="191769" cy="85725"/>
          </a:xfrm>
          <a:prstGeom prst="rect">
            <a:avLst/>
          </a:prstGeom>
        </p:spPr>
      </p:pic>
      <p:pic>
        <p:nvPicPr>
          <p:cNvPr id="97" name="object 9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4921857"/>
            <a:ext cx="191769" cy="85725"/>
          </a:xfrm>
          <a:prstGeom prst="rect">
            <a:avLst/>
          </a:prstGeom>
        </p:spPr>
      </p:pic>
      <p:pic>
        <p:nvPicPr>
          <p:cNvPr id="98" name="object 9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5448931"/>
            <a:ext cx="191769" cy="85725"/>
          </a:xfrm>
          <a:prstGeom prst="rect">
            <a:avLst/>
          </a:prstGeom>
        </p:spPr>
      </p:pic>
      <p:pic>
        <p:nvPicPr>
          <p:cNvPr id="99" name="object 9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3795" y="6077581"/>
            <a:ext cx="191769" cy="85725"/>
          </a:xfrm>
          <a:prstGeom prst="rect">
            <a:avLst/>
          </a:prstGeom>
        </p:spPr>
      </p:pic>
      <p:pic>
        <p:nvPicPr>
          <p:cNvPr id="100" name="object 10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33795" y="6649081"/>
            <a:ext cx="191769" cy="85788"/>
          </a:xfrm>
          <a:prstGeom prst="rect">
            <a:avLst/>
          </a:prstGeom>
        </p:spPr>
      </p:pic>
      <p:pic>
        <p:nvPicPr>
          <p:cNvPr id="141" name="object 14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1370326"/>
            <a:ext cx="191769" cy="85725"/>
          </a:xfrm>
          <a:prstGeom prst="rect">
            <a:avLst/>
          </a:prstGeom>
        </p:spPr>
      </p:pic>
      <p:pic>
        <p:nvPicPr>
          <p:cNvPr id="142" name="object 14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2037457"/>
            <a:ext cx="191769" cy="85725"/>
          </a:xfrm>
          <a:prstGeom prst="rect">
            <a:avLst/>
          </a:prstGeom>
        </p:spPr>
      </p:pic>
      <p:pic>
        <p:nvPicPr>
          <p:cNvPr id="143" name="object 14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2588232"/>
            <a:ext cx="191769" cy="85725"/>
          </a:xfrm>
          <a:prstGeom prst="rect">
            <a:avLst/>
          </a:prstGeom>
        </p:spPr>
      </p:pic>
      <p:pic>
        <p:nvPicPr>
          <p:cNvPr id="144" name="object 14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3134356"/>
            <a:ext cx="191769" cy="85725"/>
          </a:xfrm>
          <a:prstGeom prst="rect">
            <a:avLst/>
          </a:prstGeom>
        </p:spPr>
      </p:pic>
      <p:pic>
        <p:nvPicPr>
          <p:cNvPr id="145" name="object 14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3750282"/>
            <a:ext cx="191769" cy="85725"/>
          </a:xfrm>
          <a:prstGeom prst="rect">
            <a:avLst/>
          </a:prstGeom>
        </p:spPr>
      </p:pic>
      <p:pic>
        <p:nvPicPr>
          <p:cNvPr id="146" name="object 14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4324981"/>
            <a:ext cx="191769" cy="85725"/>
          </a:xfrm>
          <a:prstGeom prst="rect">
            <a:avLst/>
          </a:prstGeom>
        </p:spPr>
      </p:pic>
      <p:pic>
        <p:nvPicPr>
          <p:cNvPr id="147" name="object 14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4921857"/>
            <a:ext cx="191769" cy="85725"/>
          </a:xfrm>
          <a:prstGeom prst="rect">
            <a:avLst/>
          </a:prstGeom>
        </p:spPr>
      </p:pic>
      <p:pic>
        <p:nvPicPr>
          <p:cNvPr id="148" name="object 14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5448931"/>
            <a:ext cx="191769" cy="85725"/>
          </a:xfrm>
          <a:prstGeom prst="rect">
            <a:avLst/>
          </a:prstGeom>
        </p:spPr>
      </p:pic>
      <p:pic>
        <p:nvPicPr>
          <p:cNvPr id="149" name="object 14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1941" y="6077581"/>
            <a:ext cx="191769" cy="85725"/>
          </a:xfrm>
          <a:prstGeom prst="rect">
            <a:avLst/>
          </a:prstGeom>
        </p:spPr>
      </p:pic>
      <p:pic>
        <p:nvPicPr>
          <p:cNvPr id="150" name="object 15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81941" y="6649081"/>
            <a:ext cx="191769" cy="85788"/>
          </a:xfrm>
          <a:prstGeom prst="rect">
            <a:avLst/>
          </a:prstGeom>
        </p:spPr>
      </p:pic>
      <p:pic>
        <p:nvPicPr>
          <p:cNvPr id="151" name="object 15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70215" y="1370326"/>
            <a:ext cx="191770" cy="85725"/>
          </a:xfrm>
          <a:prstGeom prst="rect">
            <a:avLst/>
          </a:prstGeom>
        </p:spPr>
      </p:pic>
      <p:pic>
        <p:nvPicPr>
          <p:cNvPr id="152" name="object 15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70215" y="2588232"/>
            <a:ext cx="191770" cy="85725"/>
          </a:xfrm>
          <a:prstGeom prst="rect">
            <a:avLst/>
          </a:prstGeom>
        </p:spPr>
      </p:pic>
      <p:pic>
        <p:nvPicPr>
          <p:cNvPr id="153" name="object 15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70215" y="4324981"/>
            <a:ext cx="191770" cy="85725"/>
          </a:xfrm>
          <a:prstGeom prst="rect">
            <a:avLst/>
          </a:prstGeom>
        </p:spPr>
      </p:pic>
      <p:pic>
        <p:nvPicPr>
          <p:cNvPr id="154" name="object 15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70215" y="6077581"/>
            <a:ext cx="191770" cy="85725"/>
          </a:xfrm>
          <a:prstGeom prst="rect">
            <a:avLst/>
          </a:prstGeom>
        </p:spPr>
      </p:pic>
      <p:sp>
        <p:nvSpPr>
          <p:cNvPr id="171" name="object 65">
            <a:extLst>
              <a:ext uri="{FF2B5EF4-FFF2-40B4-BE49-F238E27FC236}">
                <a16:creationId xmlns:a16="http://schemas.microsoft.com/office/drawing/2014/main" id="{68D6A0B9-D1A8-877C-9DC6-A0F3E36E125C}"/>
              </a:ext>
            </a:extLst>
          </p:cNvPr>
          <p:cNvSpPr/>
          <p:nvPr/>
        </p:nvSpPr>
        <p:spPr>
          <a:xfrm>
            <a:off x="5128896" y="1226181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2">
            <a:extLst>
              <a:ext uri="{FF2B5EF4-FFF2-40B4-BE49-F238E27FC236}">
                <a16:creationId xmlns:a16="http://schemas.microsoft.com/office/drawing/2014/main" id="{C6E93156-4391-6AD9-05C7-105146032743}"/>
              </a:ext>
            </a:extLst>
          </p:cNvPr>
          <p:cNvSpPr/>
          <p:nvPr/>
        </p:nvSpPr>
        <p:spPr>
          <a:xfrm>
            <a:off x="2907030" y="524803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3">
            <a:extLst>
              <a:ext uri="{FF2B5EF4-FFF2-40B4-BE49-F238E27FC236}">
                <a16:creationId xmlns:a16="http://schemas.microsoft.com/office/drawing/2014/main" id="{A19D6D62-E0F8-D786-1733-4722793818BC}"/>
              </a:ext>
            </a:extLst>
          </p:cNvPr>
          <p:cNvSpPr txBox="1"/>
          <p:nvPr/>
        </p:nvSpPr>
        <p:spPr>
          <a:xfrm>
            <a:off x="3583050" y="608500"/>
            <a:ext cx="554990" cy="166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/>
                <a:cs typeface="Calibri"/>
              </a:rPr>
              <a:t>MISSIONS</a:t>
            </a:r>
            <a:endParaRPr sz="1000" dirty="0">
              <a:latin typeface="Calibri"/>
              <a:cs typeface="Calibri"/>
            </a:endParaRPr>
          </a:p>
        </p:txBody>
      </p:sp>
      <p:grpSp>
        <p:nvGrpSpPr>
          <p:cNvPr id="181" name="object 14">
            <a:extLst>
              <a:ext uri="{FF2B5EF4-FFF2-40B4-BE49-F238E27FC236}">
                <a16:creationId xmlns:a16="http://schemas.microsoft.com/office/drawing/2014/main" id="{4AB749FE-9141-0A67-837B-419E4A8BB332}"/>
              </a:ext>
            </a:extLst>
          </p:cNvPr>
          <p:cNvGrpSpPr/>
          <p:nvPr/>
        </p:nvGrpSpPr>
        <p:grpSpPr>
          <a:xfrm>
            <a:off x="1021715" y="504825"/>
            <a:ext cx="1429385" cy="428625"/>
            <a:chOff x="3656329" y="1169035"/>
            <a:chExt cx="1429385" cy="428625"/>
          </a:xfrm>
          <a:solidFill>
            <a:schemeClr val="bg1">
              <a:lumMod val="85000"/>
            </a:schemeClr>
          </a:solidFill>
        </p:grpSpPr>
        <p:sp>
          <p:nvSpPr>
            <p:cNvPr id="182" name="object 15">
              <a:extLst>
                <a:ext uri="{FF2B5EF4-FFF2-40B4-BE49-F238E27FC236}">
                  <a16:creationId xmlns:a16="http://schemas.microsoft.com/office/drawing/2014/main" id="{3295804A-6B6A-8900-9D1C-D8816865140D}"/>
                </a:ext>
              </a:extLst>
            </p:cNvPr>
            <p:cNvSpPr/>
            <p:nvPr/>
          </p:nvSpPr>
          <p:spPr>
            <a:xfrm>
              <a:off x="3665854" y="1178560"/>
              <a:ext cx="1410335" cy="409575"/>
            </a:xfrm>
            <a:custGeom>
              <a:avLst/>
              <a:gdLst/>
              <a:ahLst/>
              <a:cxnLst/>
              <a:rect l="l" t="t" r="r" b="b"/>
              <a:pathLst>
                <a:path w="1410335" h="409575">
                  <a:moveTo>
                    <a:pt x="1342136" y="0"/>
                  </a:moveTo>
                  <a:lnTo>
                    <a:pt x="68199" y="0"/>
                  </a:lnTo>
                  <a:lnTo>
                    <a:pt x="41683" y="5369"/>
                  </a:lnTo>
                  <a:lnTo>
                    <a:pt x="20002" y="20002"/>
                  </a:lnTo>
                  <a:lnTo>
                    <a:pt x="5369" y="41683"/>
                  </a:lnTo>
                  <a:lnTo>
                    <a:pt x="0" y="68199"/>
                  </a:lnTo>
                  <a:lnTo>
                    <a:pt x="0" y="341249"/>
                  </a:lnTo>
                  <a:lnTo>
                    <a:pt x="5369" y="367837"/>
                  </a:lnTo>
                  <a:lnTo>
                    <a:pt x="20002" y="389556"/>
                  </a:lnTo>
                  <a:lnTo>
                    <a:pt x="41683" y="404203"/>
                  </a:lnTo>
                  <a:lnTo>
                    <a:pt x="68199" y="409575"/>
                  </a:lnTo>
                  <a:lnTo>
                    <a:pt x="1342136" y="409575"/>
                  </a:lnTo>
                  <a:lnTo>
                    <a:pt x="1368651" y="404203"/>
                  </a:lnTo>
                  <a:lnTo>
                    <a:pt x="1390332" y="389556"/>
                  </a:lnTo>
                  <a:lnTo>
                    <a:pt x="1404965" y="367837"/>
                  </a:lnTo>
                  <a:lnTo>
                    <a:pt x="1410335" y="341249"/>
                  </a:lnTo>
                  <a:lnTo>
                    <a:pt x="1410335" y="68199"/>
                  </a:lnTo>
                  <a:lnTo>
                    <a:pt x="1404965" y="41683"/>
                  </a:lnTo>
                  <a:lnTo>
                    <a:pt x="1390332" y="20002"/>
                  </a:lnTo>
                  <a:lnTo>
                    <a:pt x="1368651" y="5369"/>
                  </a:lnTo>
                  <a:lnTo>
                    <a:pt x="134213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6">
              <a:extLst>
                <a:ext uri="{FF2B5EF4-FFF2-40B4-BE49-F238E27FC236}">
                  <a16:creationId xmlns:a16="http://schemas.microsoft.com/office/drawing/2014/main" id="{3303B436-BC6B-A857-6AAA-2E41B5AA3E3E}"/>
                </a:ext>
              </a:extLst>
            </p:cNvPr>
            <p:cNvSpPr/>
            <p:nvPr/>
          </p:nvSpPr>
          <p:spPr>
            <a:xfrm>
              <a:off x="3665854" y="1178560"/>
              <a:ext cx="1410335" cy="409575"/>
            </a:xfrm>
            <a:custGeom>
              <a:avLst/>
              <a:gdLst/>
              <a:ahLst/>
              <a:cxnLst/>
              <a:rect l="l" t="t" r="r" b="b"/>
              <a:pathLst>
                <a:path w="1410335" h="409575">
                  <a:moveTo>
                    <a:pt x="68199" y="0"/>
                  </a:moveTo>
                  <a:lnTo>
                    <a:pt x="41683" y="5369"/>
                  </a:lnTo>
                  <a:lnTo>
                    <a:pt x="20002" y="20002"/>
                  </a:lnTo>
                  <a:lnTo>
                    <a:pt x="5369" y="41683"/>
                  </a:lnTo>
                  <a:lnTo>
                    <a:pt x="0" y="68199"/>
                  </a:lnTo>
                  <a:lnTo>
                    <a:pt x="0" y="341249"/>
                  </a:lnTo>
                  <a:lnTo>
                    <a:pt x="5369" y="367837"/>
                  </a:lnTo>
                  <a:lnTo>
                    <a:pt x="20002" y="389556"/>
                  </a:lnTo>
                  <a:lnTo>
                    <a:pt x="41683" y="404203"/>
                  </a:lnTo>
                  <a:lnTo>
                    <a:pt x="68199" y="409575"/>
                  </a:lnTo>
                  <a:lnTo>
                    <a:pt x="1342136" y="409575"/>
                  </a:lnTo>
                  <a:lnTo>
                    <a:pt x="1368651" y="404203"/>
                  </a:lnTo>
                  <a:lnTo>
                    <a:pt x="1390332" y="389556"/>
                  </a:lnTo>
                  <a:lnTo>
                    <a:pt x="1404965" y="367837"/>
                  </a:lnTo>
                  <a:lnTo>
                    <a:pt x="1410335" y="341249"/>
                  </a:lnTo>
                  <a:lnTo>
                    <a:pt x="1410335" y="68199"/>
                  </a:lnTo>
                  <a:lnTo>
                    <a:pt x="1404965" y="41683"/>
                  </a:lnTo>
                  <a:lnTo>
                    <a:pt x="1390332" y="20002"/>
                  </a:lnTo>
                  <a:lnTo>
                    <a:pt x="1368651" y="5369"/>
                  </a:lnTo>
                  <a:lnTo>
                    <a:pt x="1342136" y="0"/>
                  </a:lnTo>
                  <a:lnTo>
                    <a:pt x="68199" y="0"/>
                  </a:lnTo>
                  <a:close/>
                </a:path>
              </a:pathLst>
            </a:custGeom>
            <a:grpFill/>
            <a:ln w="19050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4" name="object 17">
            <a:extLst>
              <a:ext uri="{FF2B5EF4-FFF2-40B4-BE49-F238E27FC236}">
                <a16:creationId xmlns:a16="http://schemas.microsoft.com/office/drawing/2014/main" id="{8E73B766-6641-92B7-483C-796ABAF99475}"/>
              </a:ext>
            </a:extLst>
          </p:cNvPr>
          <p:cNvSpPr txBox="1"/>
          <p:nvPr/>
        </p:nvSpPr>
        <p:spPr>
          <a:xfrm>
            <a:off x="1481201" y="622554"/>
            <a:ext cx="507365" cy="166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/>
                <a:cs typeface="Calibri"/>
              </a:rPr>
              <a:t>ACTEURS</a:t>
            </a:r>
            <a:endParaRPr sz="1000" dirty="0">
              <a:latin typeface="Calibri"/>
              <a:cs typeface="Calibri"/>
            </a:endParaRPr>
          </a:p>
        </p:txBody>
      </p:sp>
      <p:grpSp>
        <p:nvGrpSpPr>
          <p:cNvPr id="185" name="object 18">
            <a:extLst>
              <a:ext uri="{FF2B5EF4-FFF2-40B4-BE49-F238E27FC236}">
                <a16:creationId xmlns:a16="http://schemas.microsoft.com/office/drawing/2014/main" id="{A1F7A567-BF7F-9040-9F11-66415C3907AE}"/>
              </a:ext>
            </a:extLst>
          </p:cNvPr>
          <p:cNvGrpSpPr/>
          <p:nvPr/>
        </p:nvGrpSpPr>
        <p:grpSpPr>
          <a:xfrm>
            <a:off x="5118100" y="504825"/>
            <a:ext cx="2886075" cy="428625"/>
            <a:chOff x="5425440" y="1169035"/>
            <a:chExt cx="2886075" cy="428625"/>
          </a:xfrm>
          <a:solidFill>
            <a:schemeClr val="bg1">
              <a:lumMod val="85000"/>
            </a:schemeClr>
          </a:solidFill>
        </p:grpSpPr>
        <p:sp>
          <p:nvSpPr>
            <p:cNvPr id="186" name="object 19">
              <a:extLst>
                <a:ext uri="{FF2B5EF4-FFF2-40B4-BE49-F238E27FC236}">
                  <a16:creationId xmlns:a16="http://schemas.microsoft.com/office/drawing/2014/main" id="{A8FCA445-121E-F7A5-875C-3771FC22F10B}"/>
                </a:ext>
              </a:extLst>
            </p:cNvPr>
            <p:cNvSpPr/>
            <p:nvPr/>
          </p:nvSpPr>
          <p:spPr>
            <a:xfrm>
              <a:off x="5434965" y="1178560"/>
              <a:ext cx="2867025" cy="409575"/>
            </a:xfrm>
            <a:custGeom>
              <a:avLst/>
              <a:gdLst/>
              <a:ahLst/>
              <a:cxnLst/>
              <a:rect l="l" t="t" r="r" b="b"/>
              <a:pathLst>
                <a:path w="2867025" h="409575">
                  <a:moveTo>
                    <a:pt x="2798826" y="0"/>
                  </a:moveTo>
                  <a:lnTo>
                    <a:pt x="68325" y="0"/>
                  </a:lnTo>
                  <a:lnTo>
                    <a:pt x="41737" y="5369"/>
                  </a:lnTo>
                  <a:lnTo>
                    <a:pt x="20018" y="20002"/>
                  </a:lnTo>
                  <a:lnTo>
                    <a:pt x="5371" y="41683"/>
                  </a:lnTo>
                  <a:lnTo>
                    <a:pt x="0" y="68199"/>
                  </a:lnTo>
                  <a:lnTo>
                    <a:pt x="0" y="341249"/>
                  </a:lnTo>
                  <a:lnTo>
                    <a:pt x="5371" y="367837"/>
                  </a:lnTo>
                  <a:lnTo>
                    <a:pt x="20018" y="389556"/>
                  </a:lnTo>
                  <a:lnTo>
                    <a:pt x="41737" y="404203"/>
                  </a:lnTo>
                  <a:lnTo>
                    <a:pt x="68325" y="409575"/>
                  </a:lnTo>
                  <a:lnTo>
                    <a:pt x="2798826" y="409575"/>
                  </a:lnTo>
                  <a:lnTo>
                    <a:pt x="2825341" y="404203"/>
                  </a:lnTo>
                  <a:lnTo>
                    <a:pt x="2847022" y="389556"/>
                  </a:lnTo>
                  <a:lnTo>
                    <a:pt x="2861655" y="367837"/>
                  </a:lnTo>
                  <a:lnTo>
                    <a:pt x="2867025" y="341249"/>
                  </a:lnTo>
                  <a:lnTo>
                    <a:pt x="2867025" y="68199"/>
                  </a:lnTo>
                  <a:lnTo>
                    <a:pt x="2861655" y="41683"/>
                  </a:lnTo>
                  <a:lnTo>
                    <a:pt x="2847022" y="20002"/>
                  </a:lnTo>
                  <a:lnTo>
                    <a:pt x="2825341" y="5369"/>
                  </a:lnTo>
                  <a:lnTo>
                    <a:pt x="279882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20">
              <a:extLst>
                <a:ext uri="{FF2B5EF4-FFF2-40B4-BE49-F238E27FC236}">
                  <a16:creationId xmlns:a16="http://schemas.microsoft.com/office/drawing/2014/main" id="{94CCA9EE-37B3-EEE4-B429-9092FF21F38F}"/>
                </a:ext>
              </a:extLst>
            </p:cNvPr>
            <p:cNvSpPr/>
            <p:nvPr/>
          </p:nvSpPr>
          <p:spPr>
            <a:xfrm>
              <a:off x="5434965" y="1178560"/>
              <a:ext cx="2867025" cy="409575"/>
            </a:xfrm>
            <a:custGeom>
              <a:avLst/>
              <a:gdLst/>
              <a:ahLst/>
              <a:cxnLst/>
              <a:rect l="l" t="t" r="r" b="b"/>
              <a:pathLst>
                <a:path w="2867025" h="409575">
                  <a:moveTo>
                    <a:pt x="68325" y="0"/>
                  </a:moveTo>
                  <a:lnTo>
                    <a:pt x="41737" y="5369"/>
                  </a:lnTo>
                  <a:lnTo>
                    <a:pt x="20018" y="20002"/>
                  </a:lnTo>
                  <a:lnTo>
                    <a:pt x="5371" y="41683"/>
                  </a:lnTo>
                  <a:lnTo>
                    <a:pt x="0" y="68199"/>
                  </a:lnTo>
                  <a:lnTo>
                    <a:pt x="0" y="341249"/>
                  </a:lnTo>
                  <a:lnTo>
                    <a:pt x="5371" y="367837"/>
                  </a:lnTo>
                  <a:lnTo>
                    <a:pt x="20018" y="389556"/>
                  </a:lnTo>
                  <a:lnTo>
                    <a:pt x="41737" y="404203"/>
                  </a:lnTo>
                  <a:lnTo>
                    <a:pt x="68325" y="409575"/>
                  </a:lnTo>
                  <a:lnTo>
                    <a:pt x="2798826" y="409575"/>
                  </a:lnTo>
                  <a:lnTo>
                    <a:pt x="2825341" y="404203"/>
                  </a:lnTo>
                  <a:lnTo>
                    <a:pt x="2847022" y="389556"/>
                  </a:lnTo>
                  <a:lnTo>
                    <a:pt x="2861655" y="367837"/>
                  </a:lnTo>
                  <a:lnTo>
                    <a:pt x="2867025" y="341249"/>
                  </a:lnTo>
                  <a:lnTo>
                    <a:pt x="2867025" y="68199"/>
                  </a:lnTo>
                  <a:lnTo>
                    <a:pt x="2861655" y="41683"/>
                  </a:lnTo>
                  <a:lnTo>
                    <a:pt x="2847022" y="20002"/>
                  </a:lnTo>
                  <a:lnTo>
                    <a:pt x="2825341" y="5369"/>
                  </a:lnTo>
                  <a:lnTo>
                    <a:pt x="2798826" y="0"/>
                  </a:lnTo>
                  <a:lnTo>
                    <a:pt x="68325" y="0"/>
                  </a:lnTo>
                  <a:close/>
                </a:path>
              </a:pathLst>
            </a:custGeom>
            <a:grpFill/>
            <a:ln w="19050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8" name="object 21">
            <a:extLst>
              <a:ext uri="{FF2B5EF4-FFF2-40B4-BE49-F238E27FC236}">
                <a16:creationId xmlns:a16="http://schemas.microsoft.com/office/drawing/2014/main" id="{BABC5183-7A50-C0F0-35D1-5B82EF63E045}"/>
              </a:ext>
            </a:extLst>
          </p:cNvPr>
          <p:cNvSpPr txBox="1"/>
          <p:nvPr/>
        </p:nvSpPr>
        <p:spPr>
          <a:xfrm>
            <a:off x="6076950" y="622554"/>
            <a:ext cx="970280" cy="166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/>
                <a:cs typeface="Calibri"/>
              </a:rPr>
              <a:t>RESPONSABILITÉS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89" name="object 23">
            <a:extLst>
              <a:ext uri="{FF2B5EF4-FFF2-40B4-BE49-F238E27FC236}">
                <a16:creationId xmlns:a16="http://schemas.microsoft.com/office/drawing/2014/main" id="{AA62920C-F30C-A41F-3F80-BA9B36AA66EC}"/>
              </a:ext>
            </a:extLst>
          </p:cNvPr>
          <p:cNvSpPr/>
          <p:nvPr/>
        </p:nvSpPr>
        <p:spPr>
          <a:xfrm>
            <a:off x="8326119" y="514350"/>
            <a:ext cx="1724660" cy="409575"/>
          </a:xfrm>
          <a:custGeom>
            <a:avLst/>
            <a:gdLst/>
            <a:ahLst/>
            <a:cxnLst/>
            <a:rect l="l" t="t" r="r" b="b"/>
            <a:pathLst>
              <a:path w="1724659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1656461" y="409575"/>
                </a:lnTo>
                <a:lnTo>
                  <a:pt x="1682976" y="404203"/>
                </a:lnTo>
                <a:lnTo>
                  <a:pt x="1704657" y="389556"/>
                </a:lnTo>
                <a:lnTo>
                  <a:pt x="1719290" y="367837"/>
                </a:lnTo>
                <a:lnTo>
                  <a:pt x="1724660" y="341249"/>
                </a:lnTo>
                <a:lnTo>
                  <a:pt x="1724660" y="68199"/>
                </a:lnTo>
                <a:lnTo>
                  <a:pt x="1719290" y="41683"/>
                </a:lnTo>
                <a:lnTo>
                  <a:pt x="1704657" y="20002"/>
                </a:lnTo>
                <a:lnTo>
                  <a:pt x="1682976" y="5369"/>
                </a:lnTo>
                <a:lnTo>
                  <a:pt x="1656461" y="0"/>
                </a:lnTo>
                <a:lnTo>
                  <a:pt x="68325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24">
            <a:extLst>
              <a:ext uri="{FF2B5EF4-FFF2-40B4-BE49-F238E27FC236}">
                <a16:creationId xmlns:a16="http://schemas.microsoft.com/office/drawing/2014/main" id="{7F22E3DA-B2FF-A4C3-3E33-5FB93C3D1EA5}"/>
              </a:ext>
            </a:extLst>
          </p:cNvPr>
          <p:cNvSpPr txBox="1"/>
          <p:nvPr/>
        </p:nvSpPr>
        <p:spPr>
          <a:xfrm>
            <a:off x="8358348" y="622554"/>
            <a:ext cx="1673225" cy="166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480059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/>
                <a:cs typeface="Calibri"/>
              </a:rPr>
              <a:t>ASSURANCES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92" name="object 59">
            <a:extLst>
              <a:ext uri="{FF2B5EF4-FFF2-40B4-BE49-F238E27FC236}">
                <a16:creationId xmlns:a16="http://schemas.microsoft.com/office/drawing/2014/main" id="{3B87C0D8-D5D4-16B3-AF90-1BD739EB5AC0}"/>
              </a:ext>
            </a:extLst>
          </p:cNvPr>
          <p:cNvSpPr/>
          <p:nvPr/>
        </p:nvSpPr>
        <p:spPr>
          <a:xfrm>
            <a:off x="1024434" y="5310009"/>
            <a:ext cx="1410335" cy="409575"/>
          </a:xfrm>
          <a:custGeom>
            <a:avLst/>
            <a:gdLst/>
            <a:ahLst/>
            <a:cxnLst/>
            <a:rect l="l" t="t" r="r" b="b"/>
            <a:pathLst>
              <a:path w="1410335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342136" y="409575"/>
                </a:lnTo>
                <a:lnTo>
                  <a:pt x="1368651" y="404203"/>
                </a:lnTo>
                <a:lnTo>
                  <a:pt x="1390332" y="389556"/>
                </a:lnTo>
                <a:lnTo>
                  <a:pt x="1404965" y="367837"/>
                </a:lnTo>
                <a:lnTo>
                  <a:pt x="1410335" y="341249"/>
                </a:lnTo>
                <a:lnTo>
                  <a:pt x="1410335" y="68199"/>
                </a:lnTo>
                <a:lnTo>
                  <a:pt x="1404965" y="41683"/>
                </a:lnTo>
                <a:lnTo>
                  <a:pt x="1390332" y="20002"/>
                </a:lnTo>
                <a:lnTo>
                  <a:pt x="1368651" y="5369"/>
                </a:lnTo>
                <a:lnTo>
                  <a:pt x="1342136" y="0"/>
                </a:lnTo>
                <a:lnTo>
                  <a:pt x="68199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194" name="object 79">
            <a:extLst>
              <a:ext uri="{FF2B5EF4-FFF2-40B4-BE49-F238E27FC236}">
                <a16:creationId xmlns:a16="http://schemas.microsoft.com/office/drawing/2014/main" id="{4EA74042-2ED5-48C5-873A-A9B7A5EA4BBF}"/>
              </a:ext>
            </a:extLst>
          </p:cNvPr>
          <p:cNvSpPr/>
          <p:nvPr/>
        </p:nvSpPr>
        <p:spPr>
          <a:xfrm>
            <a:off x="5128896" y="5310009"/>
            <a:ext cx="2867025" cy="409575"/>
          </a:xfrm>
          <a:custGeom>
            <a:avLst/>
            <a:gdLst/>
            <a:ahLst/>
            <a:cxnLst/>
            <a:rect l="l" t="t" r="r" b="b"/>
            <a:pathLst>
              <a:path w="2867025" h="409575">
                <a:moveTo>
                  <a:pt x="68325" y="0"/>
                </a:moveTo>
                <a:lnTo>
                  <a:pt x="41737" y="5369"/>
                </a:lnTo>
                <a:lnTo>
                  <a:pt x="20018" y="20002"/>
                </a:lnTo>
                <a:lnTo>
                  <a:pt x="5371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71" y="367837"/>
                </a:lnTo>
                <a:lnTo>
                  <a:pt x="20018" y="389556"/>
                </a:lnTo>
                <a:lnTo>
                  <a:pt x="41737" y="404203"/>
                </a:lnTo>
                <a:lnTo>
                  <a:pt x="68325" y="409575"/>
                </a:lnTo>
                <a:lnTo>
                  <a:pt x="2798826" y="409575"/>
                </a:lnTo>
                <a:lnTo>
                  <a:pt x="2825341" y="404203"/>
                </a:lnTo>
                <a:lnTo>
                  <a:pt x="2847022" y="389556"/>
                </a:lnTo>
                <a:lnTo>
                  <a:pt x="2861655" y="367837"/>
                </a:lnTo>
                <a:lnTo>
                  <a:pt x="2867025" y="341249"/>
                </a:lnTo>
                <a:lnTo>
                  <a:pt x="2867025" y="68199"/>
                </a:lnTo>
                <a:lnTo>
                  <a:pt x="2861655" y="41683"/>
                </a:lnTo>
                <a:lnTo>
                  <a:pt x="2847022" y="20002"/>
                </a:lnTo>
                <a:lnTo>
                  <a:pt x="2825341" y="5369"/>
                </a:lnTo>
                <a:lnTo>
                  <a:pt x="2798826" y="0"/>
                </a:lnTo>
                <a:lnTo>
                  <a:pt x="68325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 lang="fr-FR" dirty="0"/>
          </a:p>
        </p:txBody>
      </p:sp>
      <p:sp>
        <p:nvSpPr>
          <p:cNvPr id="203" name="object 25">
            <a:extLst>
              <a:ext uri="{FF2B5EF4-FFF2-40B4-BE49-F238E27FC236}">
                <a16:creationId xmlns:a16="http://schemas.microsoft.com/office/drawing/2014/main" id="{7CAD071A-5794-41CF-4CBD-674174796E7C}"/>
              </a:ext>
            </a:extLst>
          </p:cNvPr>
          <p:cNvSpPr/>
          <p:nvPr/>
        </p:nvSpPr>
        <p:spPr>
          <a:xfrm>
            <a:off x="2871518" y="1224657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ln w="31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6">
            <a:extLst>
              <a:ext uri="{FF2B5EF4-FFF2-40B4-BE49-F238E27FC236}">
                <a16:creationId xmlns:a16="http://schemas.microsoft.com/office/drawing/2014/main" id="{DB714053-B22C-AE15-0A0E-1199CD75D02E}"/>
              </a:ext>
            </a:extLst>
          </p:cNvPr>
          <p:cNvSpPr txBox="1"/>
          <p:nvPr/>
        </p:nvSpPr>
        <p:spPr>
          <a:xfrm>
            <a:off x="3232578" y="1293872"/>
            <a:ext cx="1184910" cy="258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11430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Fabrication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du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dispositif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d’assainissement</a:t>
            </a:r>
            <a:r>
              <a:rPr sz="750" spc="5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non</a:t>
            </a:r>
            <a:r>
              <a:rPr sz="750" spc="4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collectif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5" name="object 27">
            <a:extLst>
              <a:ext uri="{FF2B5EF4-FFF2-40B4-BE49-F238E27FC236}">
                <a16:creationId xmlns:a16="http://schemas.microsoft.com/office/drawing/2014/main" id="{2A626AF8-CEAF-6739-B584-A2FE348BEF7E}"/>
              </a:ext>
            </a:extLst>
          </p:cNvPr>
          <p:cNvSpPr/>
          <p:nvPr/>
        </p:nvSpPr>
        <p:spPr>
          <a:xfrm>
            <a:off x="2871518" y="1880358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8">
            <a:extLst>
              <a:ext uri="{FF2B5EF4-FFF2-40B4-BE49-F238E27FC236}">
                <a16:creationId xmlns:a16="http://schemas.microsoft.com/office/drawing/2014/main" id="{27FC4663-F9F3-E20B-78C0-C362275CAC71}"/>
              </a:ext>
            </a:extLst>
          </p:cNvPr>
          <p:cNvSpPr txBox="1"/>
          <p:nvPr/>
        </p:nvSpPr>
        <p:spPr>
          <a:xfrm>
            <a:off x="3118278" y="1951478"/>
            <a:ext cx="1409700" cy="228781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0" marR="5080" indent="-114300">
              <a:lnSpc>
                <a:spcPct val="104400"/>
              </a:lnSpc>
              <a:spcBef>
                <a:spcPts val="70"/>
              </a:spcBef>
            </a:pPr>
            <a:r>
              <a:rPr sz="700" b="1" dirty="0">
                <a:latin typeface="Calibri"/>
                <a:cs typeface="Calibri"/>
              </a:rPr>
              <a:t>Définition</a:t>
            </a:r>
            <a:r>
              <a:rPr sz="700" b="1" spc="-3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d’un</a:t>
            </a:r>
            <a:r>
              <a:rPr sz="700" b="1" spc="-3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besoin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d’installation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d’assainissement</a:t>
            </a:r>
            <a:r>
              <a:rPr sz="700" b="1" spc="5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non</a:t>
            </a:r>
            <a:r>
              <a:rPr sz="700" b="1" spc="4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collectif</a:t>
            </a:r>
            <a:endParaRPr sz="700" b="1" dirty="0">
              <a:latin typeface="Calibri"/>
              <a:cs typeface="Calibri"/>
            </a:endParaRPr>
          </a:p>
        </p:txBody>
      </p:sp>
      <p:sp>
        <p:nvSpPr>
          <p:cNvPr id="207" name="object 29">
            <a:extLst>
              <a:ext uri="{FF2B5EF4-FFF2-40B4-BE49-F238E27FC236}">
                <a16:creationId xmlns:a16="http://schemas.microsoft.com/office/drawing/2014/main" id="{FC3C8922-53BF-4290-C69B-614F913D2EB7}"/>
              </a:ext>
            </a:extLst>
          </p:cNvPr>
          <p:cNvSpPr/>
          <p:nvPr/>
        </p:nvSpPr>
        <p:spPr>
          <a:xfrm>
            <a:off x="2871518" y="2412083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solidFill>
            <a:srgbClr val="92D050"/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30">
            <a:extLst>
              <a:ext uri="{FF2B5EF4-FFF2-40B4-BE49-F238E27FC236}">
                <a16:creationId xmlns:a16="http://schemas.microsoft.com/office/drawing/2014/main" id="{34CB9A3C-163B-0A29-F6F9-1E8ED7B01D53}"/>
              </a:ext>
            </a:extLst>
          </p:cNvPr>
          <p:cNvSpPr txBox="1"/>
          <p:nvPr/>
        </p:nvSpPr>
        <p:spPr>
          <a:xfrm>
            <a:off x="3232578" y="2482822"/>
            <a:ext cx="1184910" cy="258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826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Conception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3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l’installation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d’assainissement</a:t>
            </a:r>
            <a:r>
              <a:rPr sz="750" spc="5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non</a:t>
            </a:r>
            <a:r>
              <a:rPr sz="750" spc="4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collectif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09" name="object 31">
            <a:extLst>
              <a:ext uri="{FF2B5EF4-FFF2-40B4-BE49-F238E27FC236}">
                <a16:creationId xmlns:a16="http://schemas.microsoft.com/office/drawing/2014/main" id="{7971D57C-44F3-DDC4-7872-BCBCBE5AC464}"/>
              </a:ext>
            </a:extLst>
          </p:cNvPr>
          <p:cNvSpPr/>
          <p:nvPr/>
        </p:nvSpPr>
        <p:spPr>
          <a:xfrm>
            <a:off x="2871518" y="2977257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32">
            <a:extLst>
              <a:ext uri="{FF2B5EF4-FFF2-40B4-BE49-F238E27FC236}">
                <a16:creationId xmlns:a16="http://schemas.microsoft.com/office/drawing/2014/main" id="{952EB257-00E9-CE31-9CCC-DF68700CBE77}"/>
              </a:ext>
            </a:extLst>
          </p:cNvPr>
          <p:cNvSpPr txBox="1"/>
          <p:nvPr/>
        </p:nvSpPr>
        <p:spPr>
          <a:xfrm>
            <a:off x="3003979" y="3047361"/>
            <a:ext cx="1640205" cy="258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marR="5080" indent="-22860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Contrôle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la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conception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0" dirty="0">
                <a:latin typeface="Calibri"/>
                <a:cs typeface="Calibri"/>
              </a:rPr>
              <a:t> l’installation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d’assainissement</a:t>
            </a:r>
            <a:r>
              <a:rPr sz="750" spc="5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non</a:t>
            </a:r>
            <a:r>
              <a:rPr sz="750" spc="4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collectif</a:t>
            </a:r>
            <a:endParaRPr sz="750" dirty="0">
              <a:latin typeface="Calibri"/>
              <a:cs typeface="Calibri"/>
            </a:endParaRPr>
          </a:p>
        </p:txBody>
      </p:sp>
      <p:sp>
        <p:nvSpPr>
          <p:cNvPr id="211" name="object 33">
            <a:extLst>
              <a:ext uri="{FF2B5EF4-FFF2-40B4-BE49-F238E27FC236}">
                <a16:creationId xmlns:a16="http://schemas.microsoft.com/office/drawing/2014/main" id="{6C26AFC7-99DC-48E6-E4E3-20B2F773A7A3}"/>
              </a:ext>
            </a:extLst>
          </p:cNvPr>
          <p:cNvSpPr/>
          <p:nvPr/>
        </p:nvSpPr>
        <p:spPr>
          <a:xfrm>
            <a:off x="2871518" y="3602708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ln w="3175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34">
            <a:extLst>
              <a:ext uri="{FF2B5EF4-FFF2-40B4-BE49-F238E27FC236}">
                <a16:creationId xmlns:a16="http://schemas.microsoft.com/office/drawing/2014/main" id="{124E7803-6BE6-00D5-3E2B-704245E20FF6}"/>
              </a:ext>
            </a:extLst>
          </p:cNvPr>
          <p:cNvSpPr txBox="1"/>
          <p:nvPr/>
        </p:nvSpPr>
        <p:spPr>
          <a:xfrm>
            <a:off x="3125772" y="3674463"/>
            <a:ext cx="1397635" cy="26098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2860" marR="5080" indent="-10795">
              <a:lnSpc>
                <a:spcPct val="104400"/>
              </a:lnSpc>
              <a:spcBef>
                <a:spcPts val="70"/>
              </a:spcBef>
            </a:pPr>
            <a:r>
              <a:rPr sz="750" dirty="0">
                <a:latin typeface="Calibri"/>
                <a:cs typeface="Calibri"/>
              </a:rPr>
              <a:t>Mise à</a:t>
            </a:r>
            <a:r>
              <a:rPr sz="750" spc="1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disposition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des matériaux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et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dispositifs</a:t>
            </a:r>
            <a:r>
              <a:rPr sz="750" spc="-4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constituant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l’installation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3" name="object 35">
            <a:extLst>
              <a:ext uri="{FF2B5EF4-FFF2-40B4-BE49-F238E27FC236}">
                <a16:creationId xmlns:a16="http://schemas.microsoft.com/office/drawing/2014/main" id="{5CC8648E-A6E4-CB9B-9D37-EB72D8E0536A}"/>
              </a:ext>
            </a:extLst>
          </p:cNvPr>
          <p:cNvSpPr/>
          <p:nvPr/>
        </p:nvSpPr>
        <p:spPr>
          <a:xfrm>
            <a:off x="2871518" y="4196457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solidFill>
            <a:srgbClr val="FE7ACF"/>
          </a:solidFill>
          <a:ln w="317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36">
            <a:extLst>
              <a:ext uri="{FF2B5EF4-FFF2-40B4-BE49-F238E27FC236}">
                <a16:creationId xmlns:a16="http://schemas.microsoft.com/office/drawing/2014/main" id="{6BD3AB46-E514-3652-AA53-ED15394D5D74}"/>
              </a:ext>
            </a:extLst>
          </p:cNvPr>
          <p:cNvSpPr txBox="1"/>
          <p:nvPr/>
        </p:nvSpPr>
        <p:spPr>
          <a:xfrm>
            <a:off x="3209719" y="4267577"/>
            <a:ext cx="1226185" cy="258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" marR="5080" indent="-22860">
              <a:lnSpc>
                <a:spcPct val="102200"/>
              </a:lnSpc>
              <a:spcBef>
                <a:spcPts val="90"/>
              </a:spcBef>
            </a:pPr>
            <a:r>
              <a:rPr sz="750" dirty="0">
                <a:latin typeface="Calibri"/>
                <a:cs typeface="Calibri"/>
              </a:rPr>
              <a:t>Mise</a:t>
            </a:r>
            <a:r>
              <a:rPr sz="750" spc="-1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en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œuvre</a:t>
            </a:r>
            <a:r>
              <a:rPr sz="750" spc="-1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10" dirty="0">
                <a:latin typeface="Calibri"/>
                <a:cs typeface="Calibri"/>
              </a:rPr>
              <a:t> l’installation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d’assainissement</a:t>
            </a:r>
            <a:r>
              <a:rPr sz="750" spc="5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non</a:t>
            </a:r>
            <a:r>
              <a:rPr sz="750" spc="4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collectif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5" name="object 37">
            <a:extLst>
              <a:ext uri="{FF2B5EF4-FFF2-40B4-BE49-F238E27FC236}">
                <a16:creationId xmlns:a16="http://schemas.microsoft.com/office/drawing/2014/main" id="{C2EC2835-1BE1-E9C9-B74B-C3591D4AB9F9}"/>
              </a:ext>
            </a:extLst>
          </p:cNvPr>
          <p:cNvSpPr/>
          <p:nvPr/>
        </p:nvSpPr>
        <p:spPr>
          <a:xfrm>
            <a:off x="2871518" y="4793333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38">
            <a:extLst>
              <a:ext uri="{FF2B5EF4-FFF2-40B4-BE49-F238E27FC236}">
                <a16:creationId xmlns:a16="http://schemas.microsoft.com/office/drawing/2014/main" id="{262A4258-46BB-8588-465D-18041CE0D64F}"/>
              </a:ext>
            </a:extLst>
          </p:cNvPr>
          <p:cNvSpPr txBox="1"/>
          <p:nvPr/>
        </p:nvSpPr>
        <p:spPr>
          <a:xfrm>
            <a:off x="2983531" y="4865977"/>
            <a:ext cx="1682114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19558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Contrôle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la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mise en œuvre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25" dirty="0">
                <a:latin typeface="Calibri"/>
                <a:cs typeface="Calibri"/>
              </a:rPr>
              <a:t>de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l’installation</a:t>
            </a:r>
            <a:r>
              <a:rPr sz="750" spc="5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d’assainissement</a:t>
            </a:r>
            <a:r>
              <a:rPr sz="750" spc="6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non</a:t>
            </a:r>
            <a:r>
              <a:rPr sz="750" spc="6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collectif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7" name="object 39">
            <a:extLst>
              <a:ext uri="{FF2B5EF4-FFF2-40B4-BE49-F238E27FC236}">
                <a16:creationId xmlns:a16="http://schemas.microsoft.com/office/drawing/2014/main" id="{BD14B632-9E6C-BECA-0AA8-5E979523086C}"/>
              </a:ext>
            </a:extLst>
          </p:cNvPr>
          <p:cNvSpPr/>
          <p:nvPr/>
        </p:nvSpPr>
        <p:spPr>
          <a:xfrm>
            <a:off x="2871518" y="5310882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40">
            <a:extLst>
              <a:ext uri="{FF2B5EF4-FFF2-40B4-BE49-F238E27FC236}">
                <a16:creationId xmlns:a16="http://schemas.microsoft.com/office/drawing/2014/main" id="{654D7C1F-5ED9-3FD4-8559-323D79609C61}"/>
              </a:ext>
            </a:extLst>
          </p:cNvPr>
          <p:cNvSpPr txBox="1"/>
          <p:nvPr/>
        </p:nvSpPr>
        <p:spPr>
          <a:xfrm>
            <a:off x="3631613" y="5444486"/>
            <a:ext cx="388620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spc="-10" dirty="0">
                <a:latin typeface="Calibri"/>
                <a:cs typeface="Calibri"/>
              </a:rPr>
              <a:t>Entretien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19" name="object 41">
            <a:extLst>
              <a:ext uri="{FF2B5EF4-FFF2-40B4-BE49-F238E27FC236}">
                <a16:creationId xmlns:a16="http://schemas.microsoft.com/office/drawing/2014/main" id="{7B2F3261-49D9-188D-AB7C-1C807A3B7F19}"/>
              </a:ext>
            </a:extLst>
          </p:cNvPr>
          <p:cNvSpPr/>
          <p:nvPr/>
        </p:nvSpPr>
        <p:spPr>
          <a:xfrm>
            <a:off x="2871518" y="5920482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249"/>
                </a:lnTo>
                <a:lnTo>
                  <a:pt x="5369" y="367837"/>
                </a:lnTo>
                <a:lnTo>
                  <a:pt x="20002" y="389556"/>
                </a:lnTo>
                <a:lnTo>
                  <a:pt x="41683" y="404203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3"/>
                </a:lnTo>
                <a:lnTo>
                  <a:pt x="1886267" y="389556"/>
                </a:lnTo>
                <a:lnTo>
                  <a:pt x="1900900" y="367837"/>
                </a:lnTo>
                <a:lnTo>
                  <a:pt x="1906270" y="341249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ln w="19050">
            <a:solidFill>
              <a:srgbClr val="365F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42">
            <a:extLst>
              <a:ext uri="{FF2B5EF4-FFF2-40B4-BE49-F238E27FC236}">
                <a16:creationId xmlns:a16="http://schemas.microsoft.com/office/drawing/2014/main" id="{84527E92-7B74-926E-7867-A902F08730B9}"/>
              </a:ext>
            </a:extLst>
          </p:cNvPr>
          <p:cNvSpPr txBox="1"/>
          <p:nvPr/>
        </p:nvSpPr>
        <p:spPr>
          <a:xfrm>
            <a:off x="3346878" y="6050657"/>
            <a:ext cx="956944" cy="1416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Vidange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l’installation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21" name="object 43">
            <a:extLst>
              <a:ext uri="{FF2B5EF4-FFF2-40B4-BE49-F238E27FC236}">
                <a16:creationId xmlns:a16="http://schemas.microsoft.com/office/drawing/2014/main" id="{92BD56ED-01FA-E16B-06F6-0379ED02A70F}"/>
              </a:ext>
            </a:extLst>
          </p:cNvPr>
          <p:cNvSpPr/>
          <p:nvPr/>
        </p:nvSpPr>
        <p:spPr>
          <a:xfrm>
            <a:off x="2871518" y="6530082"/>
            <a:ext cx="1906270" cy="409575"/>
          </a:xfrm>
          <a:custGeom>
            <a:avLst/>
            <a:gdLst/>
            <a:ahLst/>
            <a:cxnLst/>
            <a:rect l="l" t="t" r="r" b="b"/>
            <a:pathLst>
              <a:path w="1906270" h="409575">
                <a:moveTo>
                  <a:pt x="68199" y="0"/>
                </a:moveTo>
                <a:lnTo>
                  <a:pt x="41683" y="5369"/>
                </a:lnTo>
                <a:lnTo>
                  <a:pt x="20002" y="20002"/>
                </a:lnTo>
                <a:lnTo>
                  <a:pt x="5369" y="41683"/>
                </a:lnTo>
                <a:lnTo>
                  <a:pt x="0" y="68199"/>
                </a:lnTo>
                <a:lnTo>
                  <a:pt x="0" y="341312"/>
                </a:lnTo>
                <a:lnTo>
                  <a:pt x="5369" y="367880"/>
                </a:lnTo>
                <a:lnTo>
                  <a:pt x="20002" y="389578"/>
                </a:lnTo>
                <a:lnTo>
                  <a:pt x="41683" y="404209"/>
                </a:lnTo>
                <a:lnTo>
                  <a:pt x="68199" y="409575"/>
                </a:lnTo>
                <a:lnTo>
                  <a:pt x="1838070" y="409575"/>
                </a:lnTo>
                <a:lnTo>
                  <a:pt x="1864586" y="404209"/>
                </a:lnTo>
                <a:lnTo>
                  <a:pt x="1886267" y="389578"/>
                </a:lnTo>
                <a:lnTo>
                  <a:pt x="1900900" y="367880"/>
                </a:lnTo>
                <a:lnTo>
                  <a:pt x="1906270" y="341312"/>
                </a:lnTo>
                <a:lnTo>
                  <a:pt x="1906270" y="68199"/>
                </a:lnTo>
                <a:lnTo>
                  <a:pt x="1900900" y="41683"/>
                </a:lnTo>
                <a:lnTo>
                  <a:pt x="1886267" y="20002"/>
                </a:lnTo>
                <a:lnTo>
                  <a:pt x="1864586" y="5369"/>
                </a:lnTo>
                <a:lnTo>
                  <a:pt x="1838070" y="0"/>
                </a:lnTo>
                <a:lnTo>
                  <a:pt x="68199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1905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44">
            <a:extLst>
              <a:ext uri="{FF2B5EF4-FFF2-40B4-BE49-F238E27FC236}">
                <a16:creationId xmlns:a16="http://schemas.microsoft.com/office/drawing/2014/main" id="{CDE1D94D-F922-341E-4BC1-37A9C5323E38}"/>
              </a:ext>
            </a:extLst>
          </p:cNvPr>
          <p:cNvSpPr txBox="1"/>
          <p:nvPr/>
        </p:nvSpPr>
        <p:spPr>
          <a:xfrm>
            <a:off x="3201972" y="6603107"/>
            <a:ext cx="1243965" cy="2559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07340" marR="5080" indent="-295275">
              <a:lnSpc>
                <a:spcPct val="100000"/>
              </a:lnSpc>
              <a:spcBef>
                <a:spcPts val="110"/>
              </a:spcBef>
            </a:pPr>
            <a:r>
              <a:rPr sz="750" dirty="0">
                <a:latin typeface="Calibri"/>
                <a:cs typeface="Calibri"/>
              </a:rPr>
              <a:t>Vérification</a:t>
            </a:r>
            <a:r>
              <a:rPr sz="750" spc="-2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du</a:t>
            </a:r>
            <a:r>
              <a:rPr sz="750" spc="-20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fonctionnement</a:t>
            </a:r>
            <a:r>
              <a:rPr sz="750" spc="500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et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de</a:t>
            </a:r>
            <a:r>
              <a:rPr sz="750" spc="-5" dirty="0">
                <a:latin typeface="Calibri"/>
                <a:cs typeface="Calibri"/>
              </a:rPr>
              <a:t> </a:t>
            </a:r>
            <a:r>
              <a:rPr sz="750" spc="-10" dirty="0">
                <a:latin typeface="Calibri"/>
                <a:cs typeface="Calibri"/>
              </a:rPr>
              <a:t>l’entretien</a:t>
            </a:r>
            <a:endParaRPr sz="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272</Words>
  <Application>Microsoft Office PowerPoint</Application>
  <PresentationFormat>Personnalisé</PresentationFormat>
  <Paragraphs>42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inconnu</dc:creator>
  <cp:lastModifiedBy>Nicolas DION</cp:lastModifiedBy>
  <cp:revision>1</cp:revision>
  <dcterms:created xsi:type="dcterms:W3CDTF">2023-05-11T20:02:34Z</dcterms:created>
  <dcterms:modified xsi:type="dcterms:W3CDTF">2023-05-11T21:04:17Z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2012-09-25T00:00:00Z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2023-05-11T00:00:00Z</vt:filetime>
  </property>
  <property fmtid="{D5CDD505-2E9C-101B-9397-08002B2CF9AE}" pid="5" name="Producer">
    <vt:lpwstr>Microsoft® Word 2010</vt:lpwstr>
  </property>
</Properties>
</file>